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1"/>
    <p:restoredTop sz="91400"/>
  </p:normalViewPr>
  <p:slideViewPr>
    <p:cSldViewPr snapToGrid="0" snapToObjects="1">
      <p:cViewPr varScale="1">
        <p:scale>
          <a:sx n="44" d="100"/>
          <a:sy n="44" d="100"/>
        </p:scale>
        <p:origin x="2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7B2B-193A-A648-8A4A-FA72CD4AA49C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529B-B8CF-2143-8D02-331FAEFB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5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</a:t>
            </a:r>
            <a:r>
              <a:rPr lang="en-US" baseline="0" dirty="0" smtClean="0"/>
              <a:t> WORRY ABOUT NEGATIVE NUMBERS! TAKE ABSOLUTE VALUE!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529B-B8CF-2143-8D02-331FAEFBA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529B-B8CF-2143-8D02-331FAEFBA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will show the students Clifford’s trick</a:t>
            </a:r>
            <a:r>
              <a:rPr lang="en-US" baseline="0" dirty="0" smtClean="0"/>
              <a:t> of making their bodies an “I” shape to determine elasticity.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529B-B8CF-2143-8D02-331FAEFBA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529B-B8CF-2143-8D02-331FAEFBA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Elasticity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Supply and Demand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99556" l="0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484" y="1981200"/>
            <a:ext cx="28575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1" b="89985" l="9942" r="921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19831"/>
            <a:ext cx="3784209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76" y="398585"/>
            <a:ext cx="9905998" cy="7408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Elasticity’s Impact </a:t>
            </a:r>
            <a:r>
              <a:rPr lang="en-US" sz="4000" smtClean="0"/>
              <a:t>on revenue</a:t>
            </a:r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759655" y="1336431"/>
            <a:ext cx="1066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When a products demand is </a:t>
            </a:r>
            <a:r>
              <a:rPr lang="en-US" sz="2800" dirty="0" smtClean="0">
                <a:solidFill>
                  <a:srgbClr val="FFFF00"/>
                </a:solidFill>
              </a:rPr>
              <a:t>Inelastic </a:t>
            </a:r>
            <a:r>
              <a:rPr lang="en-US" sz="2800" dirty="0" smtClean="0"/>
              <a:t>consumers are less responsive to a change in price. So as a business increases their price, they will also </a:t>
            </a:r>
            <a:r>
              <a:rPr lang="en-US" sz="2800" u="sng" dirty="0" smtClean="0"/>
              <a:t>increase their total revenue.</a:t>
            </a:r>
            <a:r>
              <a:rPr lang="en-US" sz="2800" dirty="0" smtClean="0"/>
              <a:t> Additionally, if they decrease their price they will decrease their total revenue.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1" b="89985" l="9942" r="921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443" y="1900015"/>
            <a:ext cx="1420837" cy="142083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09519"/>
              </p:ext>
            </p:extLst>
          </p:nvPr>
        </p:nvGraphicFramePr>
        <p:xfrm>
          <a:off x="759655" y="3780148"/>
          <a:ext cx="10663311" cy="27894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4437"/>
                <a:gridCol w="3554437"/>
                <a:gridCol w="3554437"/>
              </a:tblGrid>
              <a:tr h="398495">
                <a:tc>
                  <a:txBody>
                    <a:bodyPr/>
                    <a:lstStyle/>
                    <a:p>
                      <a:r>
                        <a:rPr lang="en-US" dirty="0" smtClean="0"/>
                        <a:t>$ Price of Gas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Demanded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7880"/>
          </a:xfrm>
        </p:spPr>
        <p:txBody>
          <a:bodyPr/>
          <a:lstStyle/>
          <a:p>
            <a:r>
              <a:rPr lang="en-US" dirty="0" smtClean="0"/>
              <a:t>Helpful hint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3" y="1518250"/>
            <a:ext cx="10107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you need to find Elasticity based on Price and Total Revenue, use this trick:</a:t>
            </a:r>
          </a:p>
          <a:p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Price ⬆️, Total Revenue ⬆️ = Inelastic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Price ⬇️, Total Revenue ⬇️ = Inelastic</a:t>
            </a:r>
          </a:p>
          <a:p>
            <a:pPr marL="285750" indent="-285750">
              <a:buFont typeface="Arial" charset="0"/>
              <a:buChar char="•"/>
            </a:pPr>
            <a:endParaRPr lang="en-US" sz="3600" dirty="0"/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Price ⬆️, Total Revenue ⬇️ = Elastic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Price ⬇️, Total Revenue ⬆️ = Elastic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36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8060"/>
            <a:ext cx="9905998" cy="632604"/>
          </a:xfrm>
        </p:spPr>
        <p:txBody>
          <a:bodyPr/>
          <a:lstStyle/>
          <a:p>
            <a:r>
              <a:rPr lang="en-US" dirty="0" smtClean="0"/>
              <a:t>Practice With a partner!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791" y="1604513"/>
            <a:ext cx="116974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Scenario #1: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The price of cell phone data doubles from $50 to $100, and the quantity demanded decreases from 100gb to 85gb. 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r>
              <a:rPr lang="en-US" sz="3600" u="sng" dirty="0" smtClean="0"/>
              <a:t>Scenario #2: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The price of Lay’s potato chips increases from $3 per bag to $5 per bag, and the quantity demanded decreases from 100 bags to 40 bags.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7501" y="1"/>
            <a:ext cx="608449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Type of ELASTICITY </a:t>
            </a:r>
            <a:r>
              <a:rPr lang="en-US" sz="3200" dirty="0" smtClean="0">
                <a:solidFill>
                  <a:schemeClr val="tx1"/>
                </a:solidFill>
              </a:rPr>
              <a:t>AND</a:t>
            </a:r>
            <a:r>
              <a:rPr lang="en-US" sz="3200" dirty="0" smtClean="0">
                <a:solidFill>
                  <a:srgbClr val="FFFF00"/>
                </a:solidFill>
              </a:rPr>
              <a:t> Reasons Why This Good/ Service Has This Type of ELASTICITY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883" y="682283"/>
            <a:ext cx="10629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Scenario #1: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quantity demanded = 15%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price = 100%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Elasticity Coefficient? Type of Elasticity?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Scenario #2: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quantity demanded = 60%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price = 67%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Elasticity Coefficient? Type of Elasticity?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3" y="57169"/>
            <a:ext cx="2822447" cy="6266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53" y="168681"/>
            <a:ext cx="2702956" cy="61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343" y="241540"/>
            <a:ext cx="112833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Scenario #3: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The price of girl scout cookies decreases from $5 to $4 per </a:t>
            </a:r>
            <a:r>
              <a:rPr lang="en-US" sz="3200" smtClean="0"/>
              <a:t>box, and </a:t>
            </a:r>
            <a:r>
              <a:rPr lang="en-US" sz="3200" dirty="0" smtClean="0"/>
              <a:t>the quantity demanded increases from 80 to 100 boxes. </a:t>
            </a:r>
          </a:p>
          <a:p>
            <a:r>
              <a:rPr lang="en-US" sz="3200" u="sng" dirty="0" smtClean="0"/>
              <a:t>Scenario #4: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The price of insulin increases from $50 to $100 per treatment, however the quantity demanded of insulin remains at 1,000 shots. </a:t>
            </a:r>
          </a:p>
          <a:p>
            <a:r>
              <a:rPr lang="en-US" sz="3200" u="sng" dirty="0" smtClean="0"/>
              <a:t>Scenario #5: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 farmer increases his price of corn from $1 to $1.10 per pound, however his quantity demanded decreases from 50 tons to 0 tons.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31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190" y="602166"/>
            <a:ext cx="10571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Scenario #3: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quantity demanded = 20%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price =  20%</a:t>
            </a:r>
          </a:p>
          <a:p>
            <a:endParaRPr lang="en-US" sz="3200" dirty="0"/>
          </a:p>
          <a:p>
            <a:r>
              <a:rPr lang="en-US" sz="3200" dirty="0" smtClean="0"/>
              <a:t>Scenario #4: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quantity demanded = 0%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price = 100%</a:t>
            </a:r>
          </a:p>
          <a:p>
            <a:endParaRPr lang="en-US" sz="3200" dirty="0"/>
          </a:p>
          <a:p>
            <a:r>
              <a:rPr lang="en-US" sz="3200" dirty="0" smtClean="0"/>
              <a:t>Scenario #5: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% Change in quantity demanded = 100%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43" y="232890"/>
            <a:ext cx="2867257" cy="625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43" y="232890"/>
            <a:ext cx="2763048" cy="6366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04" y="232890"/>
            <a:ext cx="2767096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1858" y="525194"/>
            <a:ext cx="9906000" cy="8540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elasticity?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01858" y="1632488"/>
            <a:ext cx="106211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Elasticity</a:t>
            </a:r>
            <a:r>
              <a:rPr lang="en-US" sz="2800" dirty="0" smtClean="0"/>
              <a:t> is how economists describe </a:t>
            </a:r>
            <a:r>
              <a:rPr lang="en-US" sz="2800" u="sng" dirty="0" smtClean="0"/>
              <a:t>consumer reaction to price changes.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</a:p>
          <a:p>
            <a:endParaRPr lang="en-US" sz="2800" u="sng" dirty="0">
              <a:solidFill>
                <a:srgbClr val="FFFF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If consumers react </a:t>
            </a:r>
            <a:r>
              <a:rPr lang="en-US" sz="2800" u="sng" dirty="0" smtClean="0"/>
              <a:t>heavily</a:t>
            </a:r>
            <a:r>
              <a:rPr lang="en-US" sz="2800" dirty="0" smtClean="0"/>
              <a:t> to a small price change, their demand is </a:t>
            </a:r>
            <a:r>
              <a:rPr lang="en-US" sz="2800" u="sng" dirty="0" smtClean="0">
                <a:solidFill>
                  <a:srgbClr val="FFFF00"/>
                </a:solidFill>
              </a:rPr>
              <a:t>elastic</a:t>
            </a:r>
            <a:r>
              <a:rPr lang="en-US" sz="2800" dirty="0" smtClean="0"/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Like a rubber band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If consumers only react </a:t>
            </a:r>
            <a:r>
              <a:rPr lang="en-US" sz="2800" u="sng" dirty="0" smtClean="0"/>
              <a:t>slightly</a:t>
            </a:r>
            <a:r>
              <a:rPr lang="en-US" sz="2800" dirty="0" smtClean="0"/>
              <a:t> to a large price change, their demand is </a:t>
            </a:r>
            <a:r>
              <a:rPr lang="en-US" sz="2800" u="sng" dirty="0" smtClean="0">
                <a:solidFill>
                  <a:srgbClr val="FFFF00"/>
                </a:solidFill>
              </a:rPr>
              <a:t>inelastic</a:t>
            </a:r>
            <a:r>
              <a:rPr lang="en-US" sz="2800" dirty="0" smtClean="0"/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Like a paper clip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1" b="89985" l="9942" r="921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204" y="5130985"/>
            <a:ext cx="1420837" cy="1420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" b="99556" l="0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8674" y="3499489"/>
            <a:ext cx="1113367" cy="11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408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Elasticity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1561514"/>
            <a:ext cx="10112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would happen if</a:t>
            </a:r>
            <a:r>
              <a:rPr lang="en-US" sz="2800" dirty="0" smtClean="0"/>
              <a:t> </a:t>
            </a:r>
            <a:r>
              <a:rPr lang="en-US" sz="2800" dirty="0" smtClean="0"/>
              <a:t>Pepsi decides to double the price of their </a:t>
            </a:r>
            <a:r>
              <a:rPr lang="en-US" sz="2800" dirty="0" smtClean="0"/>
              <a:t>soda? Why?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ales </a:t>
            </a:r>
            <a:r>
              <a:rPr lang="en-US" sz="2800" dirty="0" smtClean="0"/>
              <a:t>will </a:t>
            </a:r>
            <a:r>
              <a:rPr lang="en-US" sz="2800" u="sng" dirty="0" smtClean="0"/>
              <a:t>decrease dramatically </a:t>
            </a:r>
            <a:r>
              <a:rPr lang="en-US" sz="2800" dirty="0" smtClean="0"/>
              <a:t>as consumers switch to Coke.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In this case, demand is </a:t>
            </a:r>
            <a:r>
              <a:rPr lang="en-US" sz="2800" u="sng" dirty="0" smtClean="0"/>
              <a:t>Elastic</a:t>
            </a:r>
            <a:r>
              <a:rPr lang="en-US" sz="2800" dirty="0" smtClean="0"/>
              <a:t>.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i</a:t>
            </a:r>
            <a:r>
              <a:rPr lang="en-US" sz="2800" dirty="0" smtClean="0"/>
              <a:t>f </a:t>
            </a:r>
            <a:r>
              <a:rPr lang="en-US" sz="2800" dirty="0" smtClean="0"/>
              <a:t>the price of gasoline </a:t>
            </a:r>
            <a:r>
              <a:rPr lang="en-US" sz="2800" dirty="0" smtClean="0"/>
              <a:t>doubles?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ales </a:t>
            </a:r>
            <a:r>
              <a:rPr lang="en-US" sz="2800" dirty="0" smtClean="0"/>
              <a:t>will go on </a:t>
            </a:r>
            <a:r>
              <a:rPr lang="en-US" sz="2800" u="sng" dirty="0" smtClean="0"/>
              <a:t>relatively unchanged</a:t>
            </a:r>
            <a:r>
              <a:rPr lang="en-US" sz="2800" dirty="0" smtClean="0"/>
              <a:t> because people still need gas for their cars regardless of price.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In this case, demand is </a:t>
            </a:r>
            <a:r>
              <a:rPr lang="en-US" sz="2800" u="sng" dirty="0" smtClean="0"/>
              <a:t>Inelastic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99556" l="0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5993" y="2942655"/>
            <a:ext cx="1113367" cy="1113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1" b="89985" l="9942" r="921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942" y="5437163"/>
            <a:ext cx="1420837" cy="14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60" y="195449"/>
            <a:ext cx="9905998" cy="9659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calculate elasticity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0505" y="1182498"/>
            <a:ext cx="11254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Step 1:</a:t>
            </a:r>
            <a:r>
              <a:rPr lang="en-US" sz="2800" dirty="0" smtClean="0"/>
              <a:t> Calculate Percent Change in Price</a:t>
            </a: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u="sng" dirty="0" smtClean="0"/>
              <a:t>Step 2:</a:t>
            </a:r>
            <a:r>
              <a:rPr lang="en-US" sz="2800" dirty="0" smtClean="0"/>
              <a:t> Calculate Percent Change in Quantity Demanded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Step 3: Calculate Elasticity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76340" y="1986852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  100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2263" y="3622203"/>
            <a:ext cx="187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FF00"/>
                </a:solidFill>
              </a:rPr>
              <a:t>X  100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04924" y="3622203"/>
            <a:ext cx="1282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FF00"/>
                </a:solidFill>
              </a:rPr>
              <a:t> (original quantity demanded) </a:t>
            </a:r>
            <a:r>
              <a:rPr lang="mr-IN" sz="2400" u="sng" dirty="0">
                <a:solidFill>
                  <a:srgbClr val="FFFF00"/>
                </a:solidFill>
              </a:rPr>
              <a:t>–</a:t>
            </a:r>
            <a:r>
              <a:rPr lang="en-US" sz="2400" u="sng" dirty="0">
                <a:solidFill>
                  <a:srgbClr val="FFFF00"/>
                </a:solidFill>
              </a:rPr>
              <a:t> (new quantity demanded)   </a:t>
            </a:r>
            <a:r>
              <a:rPr lang="en-US" sz="2400" u="sng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original quantity demanded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37957" y="1986852"/>
            <a:ext cx="6109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FF00"/>
                </a:solidFill>
              </a:rPr>
              <a:t> (original price) - (new price)    </a:t>
            </a:r>
            <a:r>
              <a:rPr lang="en-US" sz="2400" u="sng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original </a:t>
            </a:r>
            <a:r>
              <a:rPr lang="en-US" sz="2400" dirty="0" smtClean="0">
                <a:solidFill>
                  <a:srgbClr val="FFFF00"/>
                </a:solidFill>
              </a:rPr>
              <a:t>price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3724" y="5442220"/>
            <a:ext cx="779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00"/>
                </a:solidFill>
              </a:rPr>
              <a:t>   Percent change in Quantity Demanded   </a:t>
            </a: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Percent change in price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0995" y="5565330"/>
            <a:ext cx="32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=  ELASTICITY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393" y1="59556" x2="63393" y2="59556"/>
                        <a14:foregroundMark x1="39286" y1="78222" x2="39286" y2="78222"/>
                        <a14:foregroundMark x1="39286" y1="78222" x2="39286" y2="78222"/>
                        <a14:foregroundMark x1="29911" y1="39111" x2="29911" y2="39111"/>
                        <a14:backgroundMark x1="29911" y1="30222" x2="29911" y2="30222"/>
                        <a14:backgroundMark x1="28571" y1="25333" x2="28571" y2="2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9730" y="183719"/>
            <a:ext cx="2688980" cy="27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18" y="511126"/>
            <a:ext cx="9905998" cy="6705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do the numbers mean?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47518" y="1364566"/>
            <a:ext cx="1039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Once you determine your elasticity coefficient, the following chart describes your degree of elasticity: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91314"/>
              </p:ext>
            </p:extLst>
          </p:nvPr>
        </p:nvGraphicFramePr>
        <p:xfrm>
          <a:off x="1103532" y="2774331"/>
          <a:ext cx="9549984" cy="319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640"/>
                <a:gridCol w="6461344"/>
              </a:tblGrid>
              <a:tr h="525645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Elasticity</a:t>
                      </a:r>
                      <a:endParaRPr lang="en-US" dirty="0"/>
                    </a:p>
                  </a:txBody>
                  <a:tcPr/>
                </a:tc>
              </a:tr>
              <a:tr h="532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Perfectly</a:t>
                      </a:r>
                      <a:r>
                        <a:rPr lang="en-US" baseline="0" dirty="0" smtClean="0"/>
                        <a:t> Inelastic</a:t>
                      </a:r>
                      <a:endParaRPr lang="en-US" dirty="0"/>
                    </a:p>
                  </a:txBody>
                  <a:tcPr/>
                </a:tc>
              </a:tr>
              <a:tr h="532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Inelastic</a:t>
                      </a:r>
                      <a:endParaRPr lang="en-US" dirty="0"/>
                    </a:p>
                  </a:txBody>
                  <a:tcPr/>
                </a:tc>
              </a:tr>
              <a:tr h="532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Elastic</a:t>
                      </a:r>
                      <a:endParaRPr lang="en-US" dirty="0"/>
                    </a:p>
                  </a:txBody>
                  <a:tcPr/>
                </a:tc>
              </a:tr>
              <a:tr h="532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Elastic</a:t>
                      </a:r>
                      <a:endParaRPr lang="en-US" dirty="0"/>
                    </a:p>
                  </a:txBody>
                  <a:tcPr/>
                </a:tc>
              </a:tr>
              <a:tr h="5329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∞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Perfectly Elastic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177" y="-1"/>
            <a:ext cx="1966823" cy="1966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82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205" y="4868496"/>
            <a:ext cx="4640411" cy="1905000"/>
          </a:xfrm>
        </p:spPr>
        <p:txBody>
          <a:bodyPr/>
          <a:lstStyle/>
          <a:p>
            <a:r>
              <a:rPr lang="en-US" dirty="0" smtClean="0"/>
              <a:t>Graphs of elasticity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708" y="506437"/>
            <a:ext cx="11099409" cy="406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38" y="209940"/>
            <a:ext cx="9887547" cy="4658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0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33" y="553329"/>
            <a:ext cx="9905998" cy="8675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impacts elasticity?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6437" y="1420837"/>
            <a:ext cx="10958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</a:t>
            </a:r>
            <a:r>
              <a:rPr lang="en-US" sz="2800" dirty="0" smtClean="0">
                <a:solidFill>
                  <a:srgbClr val="FFFF00"/>
                </a:solidFill>
              </a:rPr>
              <a:t>4 factors</a:t>
            </a:r>
            <a:r>
              <a:rPr lang="en-US" sz="2800" dirty="0" smtClean="0"/>
              <a:t> that impact elasticity:</a:t>
            </a:r>
          </a:p>
          <a:p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u="sng" dirty="0" smtClean="0">
                <a:solidFill>
                  <a:srgbClr val="FFFF00"/>
                </a:solidFill>
              </a:rPr>
              <a:t>Availability of Substitutes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smtClean="0"/>
              <a:t>If there are a wide variety of alternatives, consumers will not buy a product when its price increases. Additionally, if there are not many substitutes, a consumer may still buy a product even if the price increases.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u="sng" dirty="0" smtClean="0">
                <a:solidFill>
                  <a:srgbClr val="FFFF00"/>
                </a:solidFill>
              </a:rPr>
              <a:t>Relative Importance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smtClean="0"/>
              <a:t>If a product costs a high portion of your budget, you will respond more if the price increases. If a product does not take up much of your budget, you are less responsive to a change in price.</a:t>
            </a:r>
            <a:endParaRPr lang="en-US" sz="28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67" y="141138"/>
            <a:ext cx="37592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9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85" y="426720"/>
            <a:ext cx="9905998" cy="11066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Impacts on </a:t>
            </a:r>
            <a:r>
              <a:rPr lang="en-US" sz="3600" smtClean="0"/>
              <a:t>Elasticity Cont’d.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1585" y="1533378"/>
            <a:ext cx="105207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n-US" sz="2800" u="sng" dirty="0" smtClean="0">
                <a:solidFill>
                  <a:srgbClr val="FFFF00"/>
                </a:solidFill>
              </a:rPr>
              <a:t>Need Vs. Want-</a:t>
            </a:r>
            <a:r>
              <a:rPr lang="en-US" sz="2800" dirty="0" smtClean="0"/>
              <a:t> If a person considers a product to be a necessity, changes in price will not heavily impact their decision to buy. Conversely, if they consider the product to be a luxury item, they will be highly responsive to changes in price.</a:t>
            </a:r>
          </a:p>
          <a:p>
            <a:pPr marL="971550" lvl="1" indent="-514350">
              <a:buFont typeface="+mj-lt"/>
              <a:buAutoNum type="arabicPeriod" startAt="3"/>
            </a:pPr>
            <a:endParaRPr lang="en-US" sz="2800" dirty="0" smtClean="0"/>
          </a:p>
          <a:p>
            <a:pPr marL="971550" lvl="1" indent="-514350">
              <a:buFont typeface="+mj-lt"/>
              <a:buAutoNum type="arabicPeriod" startAt="3"/>
            </a:pPr>
            <a:r>
              <a:rPr lang="en-US" sz="2800" u="sng" dirty="0" smtClean="0">
                <a:solidFill>
                  <a:srgbClr val="FFFF00"/>
                </a:solidFill>
              </a:rPr>
              <a:t>Change over Time-</a:t>
            </a:r>
            <a:r>
              <a:rPr lang="en-US" sz="2800" dirty="0" smtClean="0"/>
              <a:t> In the short term, consumers may not react to price changes. But as time goes on and people can find substitutes (or their preferences change) they may become more elastic.</a:t>
            </a:r>
            <a:endParaRPr lang="en-US" sz="2800" u="sng" dirty="0" smtClean="0">
              <a:solidFill>
                <a:srgbClr val="FFFF00"/>
              </a:solidFill>
            </a:endParaRPr>
          </a:p>
          <a:p>
            <a:pPr lvl="1"/>
            <a:endParaRPr lang="en-US" sz="2800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556" y1="48214" x2="11556" y2="48214"/>
                        <a14:foregroundMark x1="17333" y1="66071" x2="17333" y2="66071"/>
                        <a14:foregroundMark x1="16889" y1="69643" x2="16889" y2="69643"/>
                        <a14:foregroundMark x1="48000" y1="87500" x2="48000" y2="87500"/>
                        <a14:foregroundMark x1="20000" y1="29018" x2="20000" y2="29018"/>
                        <a14:foregroundMark x1="81333" y1="67857" x2="81333" y2="67857"/>
                        <a14:foregroundMark x1="40000" y1="48661" x2="40000" y2="48661"/>
                        <a14:foregroundMark x1="64000" y1="50446" x2="64000" y2="50446"/>
                        <a14:foregroundMark x1="73778" y1="49554" x2="73778" y2="49554"/>
                        <a14:foregroundMark x1="56000" y1="41071" x2="56000" y2="41071"/>
                        <a14:foregroundMark x1="60444" y1="34375" x2="60444" y2="34375"/>
                        <a14:backgroundMark x1="64889" y1="28571" x2="64889" y2="28571"/>
                        <a14:backgroundMark x1="64000" y1="32589" x2="64000" y2="32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12109"/>
            <a:ext cx="1753685" cy="1745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806" y="311408"/>
            <a:ext cx="3385309" cy="12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85" y="314179"/>
            <a:ext cx="9905998" cy="965982"/>
          </a:xfrm>
        </p:spPr>
        <p:txBody>
          <a:bodyPr>
            <a:normAutofit/>
          </a:bodyPr>
          <a:lstStyle/>
          <a:p>
            <a:r>
              <a:rPr lang="en-US" sz="4000" smtClean="0"/>
              <a:t>Elasticity’s impact on revenue</a:t>
            </a:r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585739" y="1280161"/>
            <a:ext cx="10830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Elasticity is important to businesses because it shows how price changes will impact their profit and total revenue.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When a products demand is </a:t>
            </a:r>
            <a:r>
              <a:rPr lang="en-US" sz="2800" dirty="0" smtClean="0">
                <a:solidFill>
                  <a:srgbClr val="FFFF00"/>
                </a:solidFill>
              </a:rPr>
              <a:t>Elastic </a:t>
            </a:r>
            <a:r>
              <a:rPr lang="en-US" sz="2800" dirty="0" smtClean="0"/>
              <a:t>consumers are more responsive to price change. Eventually, with enough of a price increase, </a:t>
            </a:r>
            <a:r>
              <a:rPr lang="en-US" sz="2800" u="sng" dirty="0" smtClean="0"/>
              <a:t>total revenue will decrease</a:t>
            </a:r>
            <a:r>
              <a:rPr lang="en-US" sz="2800" dirty="0" smtClean="0"/>
              <a:t>.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46491"/>
              </p:ext>
            </p:extLst>
          </p:nvPr>
        </p:nvGraphicFramePr>
        <p:xfrm>
          <a:off x="860059" y="4093698"/>
          <a:ext cx="10281552" cy="256032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3427184"/>
                <a:gridCol w="3427184"/>
                <a:gridCol w="3427184"/>
              </a:tblGrid>
              <a:tr h="286148">
                <a:tc>
                  <a:txBody>
                    <a:bodyPr/>
                    <a:lstStyle/>
                    <a:p>
                      <a:r>
                        <a:rPr lang="en-US" dirty="0" smtClean="0"/>
                        <a:t>$ Price of a slice of pizza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r>
                        <a:rPr lang="en-US" baseline="0" dirty="0" smtClean="0"/>
                        <a:t> Demanded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$300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99556" l="0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7583" y="1366369"/>
            <a:ext cx="1113367" cy="11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8176</TotalTime>
  <Words>985</Words>
  <Application>Microsoft Macintosh PowerPoint</Application>
  <PresentationFormat>Widescreen</PresentationFormat>
  <Paragraphs>158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Mangal</vt:lpstr>
      <vt:lpstr>Arial</vt:lpstr>
      <vt:lpstr>Mesh</vt:lpstr>
      <vt:lpstr>Elasticity</vt:lpstr>
      <vt:lpstr>What is elasticity?</vt:lpstr>
      <vt:lpstr>Examples of Elasticity</vt:lpstr>
      <vt:lpstr>How to calculate elasticity</vt:lpstr>
      <vt:lpstr>What do the numbers mean?</vt:lpstr>
      <vt:lpstr>Graphs of elasticity</vt:lpstr>
      <vt:lpstr>What impacts elasticity?</vt:lpstr>
      <vt:lpstr>Impacts on Elasticity Cont’d.</vt:lpstr>
      <vt:lpstr>Elasticity’s impact on revenue</vt:lpstr>
      <vt:lpstr>Elasticity’s Impact on revenue</vt:lpstr>
      <vt:lpstr>Helpful hint</vt:lpstr>
      <vt:lpstr>Practice With a partner!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Elasticity</dc:title>
  <dc:creator>Lane Weaver</dc:creator>
  <cp:lastModifiedBy>Lane Weaver</cp:lastModifiedBy>
  <cp:revision>42</cp:revision>
  <dcterms:created xsi:type="dcterms:W3CDTF">2018-01-12T00:23:30Z</dcterms:created>
  <dcterms:modified xsi:type="dcterms:W3CDTF">2018-01-17T16:43:49Z</dcterms:modified>
</cp:coreProperties>
</file>